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_rels/presentation.xml.rels" ContentType="application/vnd.openxmlformats-package.relationships+xml"/>
  <Override PartName="/ppt/media/image10.jpeg" ContentType="image/jpeg"/>
  <Override PartName="/ppt/media/image20.png" ContentType="image/png"/>
  <Override PartName="/ppt/media/image9.jpeg" ContentType="image/jpeg"/>
  <Override PartName="/ppt/media/image12.jpeg" ContentType="image/jpeg"/>
  <Override PartName="/ppt/media/image7.png" ContentType="image/png"/>
  <Override PartName="/ppt/media/image17.jpeg" ContentType="image/jpeg"/>
  <Override PartName="/ppt/media/image11.jpeg" ContentType="image/jpeg"/>
  <Override PartName="/ppt/media/image8.jpeg" ContentType="image/jpeg"/>
  <Override PartName="/ppt/media/image28.png" ContentType="image/png"/>
  <Override PartName="/ppt/media/image6.jpeg" ContentType="image/jpeg"/>
  <Override PartName="/ppt/media/image1.png" ContentType="image/png"/>
  <Override PartName="/ppt/media/image13.jpeg" ContentType="image/jpeg"/>
  <Override PartName="/ppt/media/image4.png" ContentType="image/png"/>
  <Override PartName="/ppt/media/image5.png" ContentType="image/png"/>
  <Override PartName="/ppt/media/image25.png" ContentType="image/png"/>
  <Override PartName="/ppt/media/image24.png" ContentType="image/png"/>
  <Override PartName="/ppt/media/image22.png" ContentType="image/png"/>
  <Override PartName="/ppt/media/image19.jpeg" ContentType="image/jpeg"/>
  <Override PartName="/ppt/media/image21.png" ContentType="image/png"/>
  <Override PartName="/ppt/media/image18.jpeg" ContentType="image/jpeg"/>
  <Override PartName="/ppt/media/image26.png" ContentType="image/png"/>
  <Override PartName="/ppt/media/image16.jpeg" ContentType="image/jpeg"/>
  <Override PartName="/ppt/media/image15.jpeg" ContentType="image/jpeg"/>
  <Override PartName="/ppt/media/image23.png" ContentType="image/png"/>
  <Override PartName="/ppt/media/image14.jpeg" ContentType="image/jpeg"/>
  <Override PartName="/ppt/media/image2.jpeg" ContentType="image/jpeg"/>
  <Override PartName="/ppt/media/image3.wmf" ContentType="image/x-wmf"/>
  <Override PartName="/ppt/media/image27.png" ContentType="image/png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NTU_PP_slide_Footer_sized.png"/>
          <p:cNvPicPr/>
          <p:nvPr/>
        </p:nvPicPr>
        <p:blipFill>
          <a:blip r:embed="rId2"/>
          <a:stretch/>
        </p:blipFill>
        <p:spPr>
          <a:xfrm>
            <a:off x="0" y="6328080"/>
            <a:ext cx="9143280" cy="53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99756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124080" y="581544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SG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6553080" y="581544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998BBA8-8D7F-4818-8D52-680459FE47C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</a:rPr>
              <a:t>&lt;number&gt;</a:t>
            </a:fld>
            <a:endParaRPr b="0" lang="en-SG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457200" y="581544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SG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TU_PP_slide_Footer_sized.png"/>
          <p:cNvPicPr/>
          <p:nvPr/>
        </p:nvPicPr>
        <p:blipFill>
          <a:blip r:embed="rId2"/>
          <a:stretch/>
        </p:blipFill>
        <p:spPr>
          <a:xfrm>
            <a:off x="0" y="6328080"/>
            <a:ext cx="9143280" cy="53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9756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124080" y="581544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SG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6553080" y="581544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396157E-A26B-4F25-BF7D-6F7564B7D37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</a:rPr>
              <a:t>&lt;number&gt;</a:t>
            </a:fld>
            <a:endParaRPr b="0" lang="en-SG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457200" y="581544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SG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SG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SG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SG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SG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SG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SG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82224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302E52-9284-417B-89A0-5AE322C762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SG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NTU_PP_slide_Footer_sized.png"/>
          <p:cNvPicPr/>
          <p:nvPr/>
        </p:nvPicPr>
        <p:blipFill>
          <a:blip r:embed="rId2"/>
          <a:stretch/>
        </p:blipFill>
        <p:spPr>
          <a:xfrm>
            <a:off x="0" y="6328080"/>
            <a:ext cx="9143280" cy="53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99756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7"/>
          </p:nvPr>
        </p:nvSpPr>
        <p:spPr>
          <a:xfrm>
            <a:off x="3124080" y="581544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SG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8"/>
          </p:nvPr>
        </p:nvSpPr>
        <p:spPr>
          <a:xfrm>
            <a:off x="6553080" y="581544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D140A89-D5E1-4146-BC88-55FB1D84CBD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Arial"/>
              </a:rPr>
              <a:t>&lt;number&gt;</a:t>
            </a:fld>
            <a:endParaRPr b="0" lang="en-SG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9"/>
          </p:nvPr>
        </p:nvSpPr>
        <p:spPr>
          <a:xfrm>
            <a:off x="457200" y="581544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SG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SG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840" y="1984320"/>
            <a:ext cx="3276000" cy="190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SG" sz="3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Development of an Open-source Step Counting Algorithm</a:t>
            </a:r>
            <a:endParaRPr b="0" lang="en-SG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840" y="4469040"/>
            <a:ext cx="2133000" cy="170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4572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SG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Hankertrix</a:t>
            </a:r>
            <a:endParaRPr b="0" lang="en-SG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SG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Student</a:t>
            </a:r>
            <a:endParaRPr b="0" lang="en-SG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SG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School of Mechanical and Aerospace Engineering</a:t>
            </a:r>
            <a:endParaRPr b="0" lang="en-SG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SG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i="1" lang="en-SG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21/04/2025</a:t>
            </a:r>
            <a:endParaRPr b="0" lang="en-SG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Peak finding algorithms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Ducharme’s acceleration threshold algorithm (97% wrist, 90% waist)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Source Han Sans CN"/>
              </a:rPr>
              <a:t>Oxford step counter (41% slow, 84% fast)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  <a:ea typeface="Source Han Sans CN"/>
              </a:rPr>
              <a:t>Verisense algorithm, uses GGIR R package to detect downtime (92.1%)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Peak finding algorithms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762840" y="1889280"/>
            <a:ext cx="761724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Continuous wavelet transform algorithms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560" y="205740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Straczkiewicz’s algorithm (99%)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ADEPT (95.51% wrist, 99.25% hip)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Straczkiewicz’s algorithm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520640" y="1889280"/>
            <a:ext cx="610272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ADEPT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792080" y="1889280"/>
            <a:ext cx="555984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Machine learning algorithm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ResNet V2 neural network trained on UK Biobank for human activity recognition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Trained on Oxwalk data set for gait patterns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Peak finding to count walked steps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98.3% accurate, best algorithm for free-living situations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Research gaps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Only triaxial accelerometer data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Did not account for different gait patterns, save for the machine learning algorithm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Did not account for cheated steps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Increasingly abstract and computationally expensive; less explainable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Scope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Literature review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Collection of data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Development of algorithm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Research methodology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Collect preliminary data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Understand the acceleration data and how it relates to movements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Develop step-counting algorithm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rcRect l="22765" t="0" r="22982" b="0"/>
          <a:stretch/>
        </p:blipFill>
        <p:spPr>
          <a:xfrm>
            <a:off x="2267280" y="28800"/>
            <a:ext cx="4609440" cy="6255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Motivation for research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Proprietary algorithms are expensive and perform poorly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Existing open-sourced algorithms are not accurate and can be cheated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Accurate ones are computationally expensive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Steps become poor indication of physical activity for healthcare research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Procedure for data collection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WitMotion WT901BLECL 9-DOF IMU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100Hz sampling frequency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Accelerometer is mounted on the wrist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Recording begins right before the first step and ends right after the last step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5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App interface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6891120" y="1636200"/>
            <a:ext cx="2108520" cy="456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4625640" y="1636200"/>
            <a:ext cx="2108520" cy="456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2391120" y="1636200"/>
            <a:ext cx="2108520" cy="456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156600" y="1636200"/>
            <a:ext cx="2108520" cy="4567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Accelerometer mounting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118320" y="1889280"/>
            <a:ext cx="290628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Locations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00080" y="1742400"/>
            <a:ext cx="1621800" cy="2162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916280" y="1742400"/>
            <a:ext cx="1634400" cy="21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3745080" y="1742400"/>
            <a:ext cx="1634400" cy="21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5608440" y="1742400"/>
            <a:ext cx="1634400" cy="21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5"/>
          <a:stretch/>
        </p:blipFill>
        <p:spPr>
          <a:xfrm>
            <a:off x="7437240" y="1742400"/>
            <a:ext cx="1634400" cy="21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6"/>
          <a:stretch/>
        </p:blipFill>
        <p:spPr>
          <a:xfrm>
            <a:off x="2971800" y="4038480"/>
            <a:ext cx="1599840" cy="213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7"/>
          <a:stretch/>
        </p:blipFill>
        <p:spPr>
          <a:xfrm>
            <a:off x="4800600" y="4038480"/>
            <a:ext cx="1599840" cy="2133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080800" y="1889280"/>
            <a:ext cx="498132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2102760" y="1889280"/>
            <a:ext cx="493704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080800" y="1889280"/>
            <a:ext cx="498132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036520" y="1889280"/>
            <a:ext cx="506988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080800" y="1889280"/>
            <a:ext cx="498132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147040" y="1889280"/>
            <a:ext cx="484884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Literature Review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Sensor-based techniques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Optical techniques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Accelerometer-based techniuqes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147040" y="1889280"/>
            <a:ext cx="484884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023200" y="1889280"/>
            <a:ext cx="509652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191320" y="1889280"/>
            <a:ext cx="4760280" cy="38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Algorithm is relatively accurate for short bursts of walking, running and limping (94%)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Accuracy is greatly reduced for shuffling (64%) and climbing stairs (50%)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Similar occurrence for longer periods of walking (60%)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Explanation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Shuffling has no well-defined steps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Uneven step duration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 in missing or tiny acceleration spike that isn’t picked up</a:t>
            </a:r>
            <a:endParaRPr b="0" lang="en-SG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Acceleration spike due to the first foot lifting up is neutralised by accleration dip by second foot being placed down</a:t>
            </a:r>
            <a:endParaRPr b="0" lang="en-SG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Discussion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Data is self-collected, only representative of a single individual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Does not work well with fast stepping speeds or short stepping durations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Does not consider accelerations in other directions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Data collected is not granular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Future work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Implementation in C/C++ or Rust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Collect more 6-DOF or 9-DOF IMU data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Further exploration of the other two accelerometer directions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Map accelerometer frequencies to human actions to improve understanding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Results in better heuristics and better tuning</a:t>
            </a:r>
            <a:endParaRPr b="0" lang="en-SG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Sensor-based techniques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Pressure sensors or foot switches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Good accuracy of 94.8% to 99%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Studies have short durations or used small predefined number of steps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Require specialised hardware and are not cheap to install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Optical techniques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Video feed to count steps using markers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Good accuracy of 99.4% and above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Needs human intervention to select the markers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Only useful in lab setttings and on a treadmill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Accelerometer-based techniques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560" y="206784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Different accelerometer positions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Different algorithms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Accelerometer positions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Wrist, waist, thigh, ankle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Waist is most accurate, while wrist is least accurate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Wrist is most common, easier to collect data for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Wrist data is more representative as it is less likely to affect behaviour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Algorithms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889280"/>
            <a:ext cx="8228880" cy="387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Peak finding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Continuous wavelet transforms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Machine learning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All algorithms use the magnitude of acceleration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56376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SG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Acceleration magnitude formula</a:t>
            </a:r>
            <a:endParaRPr b="0" lang="en-SG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3200400"/>
            <a:ext cx="8228880" cy="256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Where: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|a| is the magnitude of the acceleration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SG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x, y, z are the accelerations in the respective directions.</a:t>
            </a:r>
            <a:endParaRPr b="0" lang="en-SG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1143000" y="1600200"/>
            <a:ext cx="6400440" cy="13438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SG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Application>LibreOffice/25.2.3.2$Linux_X86_64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2017-05-14T01:29:56Z</dcterms:created>
  <dc:creator>B Elzer</dc:creator>
  <dc:description/>
  <dc:language>en-SG</dc:language>
  <cp:lastModifiedBy/>
  <dcterms:modified xsi:type="dcterms:W3CDTF">2025-05-11T16:00:37Z</dcterms:modified>
  <cp:revision>21</cp:revision>
  <dc:subject/>
  <dc:title>Presenatation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0x0101002BFF2314B2E34B45842A11E21442C8B4</vt:lpwstr>
  </property>
  <property fmtid="{D5CDD505-2E9C-101B-9397-08002B2CF9AE}" pid="3" name="PresentationFormat">
    <vt:lpwstr>On-screen Show (4:3)</vt:lpwstr>
  </property>
  <property fmtid="{D5CDD505-2E9C-101B-9397-08002B2CF9AE}" pid="4" name="Slides">
    <vt:r8>2</vt:r8>
  </property>
</Properties>
</file>